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41"/>
  </p:notesMasterIdLst>
  <p:handoutMasterIdLst>
    <p:handoutMasterId r:id="rId42"/>
  </p:handoutMasterIdLst>
  <p:sldIdLst>
    <p:sldId id="669" r:id="rId6"/>
    <p:sldId id="724" r:id="rId7"/>
    <p:sldId id="700" r:id="rId8"/>
    <p:sldId id="701" r:id="rId9"/>
    <p:sldId id="702" r:id="rId10"/>
    <p:sldId id="704" r:id="rId11"/>
    <p:sldId id="703" r:id="rId12"/>
    <p:sldId id="705" r:id="rId13"/>
    <p:sldId id="706" r:id="rId14"/>
    <p:sldId id="738" r:id="rId15"/>
    <p:sldId id="710" r:id="rId16"/>
    <p:sldId id="765" r:id="rId17"/>
    <p:sldId id="766" r:id="rId18"/>
    <p:sldId id="775" r:id="rId19"/>
    <p:sldId id="767" r:id="rId20"/>
    <p:sldId id="727" r:id="rId21"/>
    <p:sldId id="762" r:id="rId22"/>
    <p:sldId id="728" r:id="rId23"/>
    <p:sldId id="712" r:id="rId24"/>
    <p:sldId id="776" r:id="rId25"/>
    <p:sldId id="777" r:id="rId26"/>
    <p:sldId id="732" r:id="rId27"/>
    <p:sldId id="737" r:id="rId28"/>
    <p:sldId id="733" r:id="rId29"/>
    <p:sldId id="711" r:id="rId30"/>
    <p:sldId id="735" r:id="rId31"/>
    <p:sldId id="736" r:id="rId32"/>
    <p:sldId id="779" r:id="rId33"/>
    <p:sldId id="731" r:id="rId34"/>
    <p:sldId id="778" r:id="rId35"/>
    <p:sldId id="768" r:id="rId36"/>
    <p:sldId id="769" r:id="rId37"/>
    <p:sldId id="770" r:id="rId38"/>
    <p:sldId id="771" r:id="rId39"/>
    <p:sldId id="68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DD5"/>
    <a:srgbClr val="88DAE7"/>
    <a:srgbClr val="999999"/>
    <a:srgbClr val="E7E7E8"/>
    <a:srgbClr val="4D4D4D"/>
    <a:srgbClr val="4F5683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1569" autoAdjust="0"/>
  </p:normalViewPr>
  <p:slideViewPr>
    <p:cSldViewPr snapToGrid="0">
      <p:cViewPr varScale="1">
        <p:scale>
          <a:sx n="135" d="100"/>
          <a:sy n="135" d="100"/>
        </p:scale>
        <p:origin x="945" y="5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13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63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56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32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42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2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3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22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4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7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42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85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INSTEAD</a:t>
            </a:r>
            <a:r>
              <a:rPr lang="en-US" baseline="0" noProof="0" dirty="0"/>
              <a:t> OF EXPLORING EMPIRICALLY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84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62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43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14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32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66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65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8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62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5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7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7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18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7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0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349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Relationship Id="rId14" Type="http://schemas.microsoft.com/office/2007/relationships/diagramDrawing" Target="../diagrams/drawing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3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OCTOBER 2020</a:t>
            </a:r>
            <a:endParaRPr lang="en-US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2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CHAPTER 4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195801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MANY BUILT-IN FUNCTIONS</a:t>
            </a:r>
          </a:p>
        </p:txBody>
      </p:sp>
      <p:sp>
        <p:nvSpPr>
          <p:cNvPr id="5" name="Text Placeholder 55">
            <a:extLst>
              <a:ext uri="{FF2B5EF4-FFF2-40B4-BE49-F238E27FC236}">
                <a16:creationId xmlns:a16="http://schemas.microsoft.com/office/drawing/2014/main" id="{17FF3BA1-08D2-47A5-9E93-2233F256E6EE}"/>
              </a:ext>
            </a:extLst>
          </p:cNvPr>
          <p:cNvSpPr txBox="1">
            <a:spLocks/>
          </p:cNvSpPr>
          <p:nvPr/>
        </p:nvSpPr>
        <p:spPr>
          <a:xfrm>
            <a:off x="103221" y="2697751"/>
            <a:ext cx="4120658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Text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9A3B6-0D4D-4CF2-8033-E6DFE29F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2922928"/>
            <a:ext cx="422681" cy="390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F0F36-CACB-4144-8878-0E8076CB5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0" y="1893465"/>
            <a:ext cx="430529" cy="419764"/>
          </a:xfrm>
          <a:prstGeom prst="rect">
            <a:avLst/>
          </a:prstGeom>
        </p:spPr>
      </p:pic>
      <p:sp>
        <p:nvSpPr>
          <p:cNvPr id="9" name="Text Placeholder 55">
            <a:extLst>
              <a:ext uri="{FF2B5EF4-FFF2-40B4-BE49-F238E27FC236}">
                <a16:creationId xmlns:a16="http://schemas.microsoft.com/office/drawing/2014/main" id="{157C0B22-CF62-43FF-B3F5-0B3B029DD2BE}"/>
              </a:ext>
            </a:extLst>
          </p:cNvPr>
          <p:cNvSpPr txBox="1">
            <a:spLocks/>
          </p:cNvSpPr>
          <p:nvPr/>
        </p:nvSpPr>
        <p:spPr>
          <a:xfrm>
            <a:off x="591207" y="3767587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Geospatial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55A72-1717-4E3F-9DBE-964903CE6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3963235"/>
            <a:ext cx="448550" cy="448550"/>
          </a:xfrm>
          <a:prstGeom prst="rect">
            <a:avLst/>
          </a:prstGeom>
        </p:spPr>
      </p:pic>
      <p:sp>
        <p:nvSpPr>
          <p:cNvPr id="12" name="Text Placeholder 55">
            <a:extLst>
              <a:ext uri="{FF2B5EF4-FFF2-40B4-BE49-F238E27FC236}">
                <a16:creationId xmlns:a16="http://schemas.microsoft.com/office/drawing/2014/main" id="{C92EA140-0245-48AA-AF9D-012BECC1BB60}"/>
              </a:ext>
            </a:extLst>
          </p:cNvPr>
          <p:cNvSpPr txBox="1">
            <a:spLocks/>
          </p:cNvSpPr>
          <p:nvPr/>
        </p:nvSpPr>
        <p:spPr>
          <a:xfrm>
            <a:off x="749438" y="1703375"/>
            <a:ext cx="2712944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Facet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</a:t>
            </a:r>
          </a:p>
        </p:txBody>
      </p:sp>
      <p:sp>
        <p:nvSpPr>
          <p:cNvPr id="11" name="Text Placeholder 55">
            <a:extLst>
              <a:ext uri="{FF2B5EF4-FFF2-40B4-BE49-F238E27FC236}">
                <a16:creationId xmlns:a16="http://schemas.microsoft.com/office/drawing/2014/main" id="{E97041CA-6868-48FE-B76A-7FBA185AF722}"/>
              </a:ext>
            </a:extLst>
          </p:cNvPr>
          <p:cNvSpPr txBox="1">
            <a:spLocks/>
          </p:cNvSpPr>
          <p:nvPr/>
        </p:nvSpPr>
        <p:spPr>
          <a:xfrm>
            <a:off x="504810" y="4802079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+ Build your own</a:t>
            </a:r>
          </a:p>
        </p:txBody>
      </p:sp>
    </p:spTree>
    <p:extLst>
      <p:ext uri="{BB962C8B-B14F-4D97-AF65-F5344CB8AC3E}">
        <p14:creationId xmlns:p14="http://schemas.microsoft.com/office/powerpoint/2010/main" val="16174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" t="779" r="387" b="13473"/>
          <a:stretch/>
        </p:blipFill>
        <p:spPr>
          <a:xfrm>
            <a:off x="1474601" y="1139325"/>
            <a:ext cx="8945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08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80" y="1150920"/>
            <a:ext cx="2219325" cy="51358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9301" y="983816"/>
            <a:ext cx="7515199" cy="2623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GUIDED QUERIES</a:t>
            </a:r>
          </a:p>
          <a:p>
            <a:pPr>
              <a:lnSpc>
                <a:spcPct val="150000"/>
              </a:lnSpc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 YOUR CUSTOMERS</a:t>
            </a: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SLICING AND DICING, SELF SERVICE BI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370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TEXT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C1ADE-442D-4444-906F-4D2AD452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85" y="1228570"/>
            <a:ext cx="9144000" cy="49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9" y="1354871"/>
            <a:ext cx="4023360" cy="4089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6905" y="1354871"/>
            <a:ext cx="571342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COORDINATES TO EACH RECORD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QUERY: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AREA BY DIFFERENT SHAPES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690308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ENGINES 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B4E6-60AA-4844-AE46-95143751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20" y="1628762"/>
            <a:ext cx="8115359" cy="36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éptalálat a következőre: „solr”">
            <a:extLst>
              <a:ext uri="{FF2B5EF4-FFF2-40B4-BE49-F238E27FC236}">
                <a16:creationId xmlns:a16="http://schemas.microsoft.com/office/drawing/2014/main" id="{06895168-8FF6-4495-8881-BC788911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958403"/>
            <a:ext cx="5289550" cy="26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287753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TO USE SEARCH ENGINES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7006" y="1182163"/>
            <a:ext cx="10192314" cy="5142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NEED COMPLEX DOCUMENT QUERIES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 (EBAY, EXPEDIA)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 (NETFLIX)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TEXT SEARCH (WIKIPEDIA)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63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USECASE - ECOMMERCE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95639-4A3F-44A9-B0D7-E769E249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6" y="1345829"/>
            <a:ext cx="5824323" cy="39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02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</p:txBody>
      </p:sp>
    </p:spTree>
    <p:extLst>
      <p:ext uri="{BB962C8B-B14F-4D97-AF65-F5344CB8AC3E}">
        <p14:creationId xmlns:p14="http://schemas.microsoft.com/office/powerpoint/2010/main" val="27723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78294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DATA STRUCTURES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D0484-077B-4A09-A345-882A654C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79" y="1062736"/>
            <a:ext cx="6244610" cy="47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7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SCIENCE</a:t>
            </a:r>
          </a:p>
        </p:txBody>
      </p:sp>
      <p:pic>
        <p:nvPicPr>
          <p:cNvPr id="6146" name="Picture 2" descr="Képtalálat a következőre: „kevin bacon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1" y="1608138"/>
            <a:ext cx="3043957" cy="41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48325" y="210571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KEVIN BACON CHANGED </a:t>
            </a:r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SCIENCE ?</a:t>
            </a:r>
          </a:p>
        </p:txBody>
      </p:sp>
    </p:spTree>
    <p:extLst>
      <p:ext uri="{BB962C8B-B14F-4D97-AF65-F5344CB8AC3E}">
        <p14:creationId xmlns:p14="http://schemas.microsoft.com/office/powerpoint/2010/main" val="341720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</a:t>
            </a:r>
          </a:p>
        </p:txBody>
      </p:sp>
      <p:pic>
        <p:nvPicPr>
          <p:cNvPr id="1028" name="Picture 4" descr="Képtalálat a következőre: „linked barabasi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10" y="1199113"/>
            <a:ext cx="3182711" cy="4923926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scontent-frt3-1.xx.fbcdn.net/v/t1.0-9/13882235_10157182229580612_7574451711656698276_n.jpg?oh=d94a7729046f5112be024605fb958f89&amp;oe=586B78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50" y="1199113"/>
            <a:ext cx="5126864" cy="492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53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604"/>
          <a:stretch/>
        </p:blipFill>
        <p:spPr>
          <a:xfrm>
            <a:off x="1649912" y="2485006"/>
            <a:ext cx="7979315" cy="3814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47435" y="1243402"/>
            <a:ext cx="18984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TYPE </a:t>
            </a:r>
          </a:p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ANALYTICS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5952" y="874070"/>
            <a:ext cx="34435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  <a:latin typeface="Arial Black" panose="020B0A04020102020204" pitchFamily="34" charset="0"/>
              </a:rPr>
              <a:t>NEW </a:t>
            </a:r>
            <a:endParaRPr lang="en-US" sz="8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384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A3901-1225-430A-A855-69642CAE2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9988" r="9019" b="7623"/>
          <a:stretch/>
        </p:blipFill>
        <p:spPr>
          <a:xfrm>
            <a:off x="2400317" y="1155234"/>
            <a:ext cx="6790100" cy="4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3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ROBUSTNESS TESTING</a:t>
            </a:r>
          </a:p>
        </p:txBody>
      </p:sp>
      <p:pic>
        <p:nvPicPr>
          <p:cNvPr id="8194" name="Picture 2" descr="Képtalálat a következőre: „netflix simian army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99" y="1934726"/>
            <a:ext cx="285498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éptalálat a következőre: „Northeast blackout of 2003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02" y="1799352"/>
            <a:ext cx="5724057" cy="38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08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SEGMENTATION / FRAUD DETECTION</a:t>
            </a:r>
          </a:p>
        </p:txBody>
      </p:sp>
      <p:pic>
        <p:nvPicPr>
          <p:cNvPr id="10242" name="Picture 2" descr="Képtalálat a következőre: „network science clusters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9" b="12439"/>
          <a:stretch/>
        </p:blipFill>
        <p:spPr bwMode="auto">
          <a:xfrm>
            <a:off x="2421844" y="1057922"/>
            <a:ext cx="7348311" cy="53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67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RECOMMENDATION ENGINE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9A3FF-D0C1-4D1A-9B5A-C5F02CDB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300"/>
            <a:ext cx="12192000" cy="19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4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DBMS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AAF0E-EB5E-4F80-8386-FE263A5B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58" y="1652574"/>
            <a:ext cx="7972483" cy="35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CLASSICAL DATA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4687"/>
          <a:stretch/>
        </p:blipFill>
        <p:spPr>
          <a:xfrm>
            <a:off x="405765" y="1135078"/>
            <a:ext cx="8029975" cy="3134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83987" y="2929335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83986" y="325893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83984" y="3588164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83984" y="391738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8384" y="4865277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 dirty="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43908" y="5158962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51025" y="5158962"/>
            <a:ext cx="40038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93077" y="5150084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75281" y="5142276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3856" y="5310648"/>
            <a:ext cx="7888473" cy="1606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DISCOUNT PRICES FOR LAST DAY ?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</a:p>
          <a:p>
            <a:pPr lvl="0">
              <a:lnSpc>
                <a:spcPct val="200000"/>
              </a:lnSpc>
              <a:buClrTx/>
            </a:pPr>
            <a:endParaRPr lang="en-US" sz="20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  <p:pic>
        <p:nvPicPr>
          <p:cNvPr id="4" name="Picture 2" descr="Képtalálat a következőre: „neo4j”">
            <a:extLst>
              <a:ext uri="{FF2B5EF4-FFF2-40B4-BE49-F238E27FC236}">
                <a16:creationId xmlns:a16="http://schemas.microsoft.com/office/drawing/2014/main" id="{60A6C5A0-4628-4D66-B35D-C34EA9FD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83" y="2059625"/>
            <a:ext cx="579150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82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1112417"/>
            <a:ext cx="5213825" cy="2105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3397729"/>
            <a:ext cx="7456389" cy="29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– CLASSICAL FLOW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7412349" y="333326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RDBMS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182283" y="1460033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OCR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33068" y="1381556"/>
            <a:ext cx="1582733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STRUCTURED DATA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02102" y="1441310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32686" y="1450671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DIGITAL TEXT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6501926" y="1390918"/>
            <a:ext cx="1279527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ETL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5400000">
            <a:off x="8560207" y="2292208"/>
            <a:ext cx="441134" cy="78163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10800000" flipV="1">
            <a:off x="5429571" y="4090795"/>
            <a:ext cx="1709730" cy="76797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DATA 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05522" y="4090795"/>
            <a:ext cx="1592266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SOME STRUCTURED DATA</a:t>
            </a:r>
          </a:p>
        </p:txBody>
      </p:sp>
      <p:sp>
        <p:nvSpPr>
          <p:cNvPr id="29" name="Right Arrow 28"/>
          <p:cNvSpPr/>
          <p:nvPr/>
        </p:nvSpPr>
        <p:spPr>
          <a:xfrm flipH="1">
            <a:off x="1630676" y="4079222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7307574" y="308670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326072" y="3396242"/>
            <a:ext cx="868593" cy="673644"/>
            <a:chOff x="1417550" y="0"/>
            <a:chExt cx="625317" cy="393351"/>
          </a:xfrm>
        </p:grpSpPr>
        <p:sp>
          <p:nvSpPr>
            <p:cNvPr id="27" name="Rounded Rectangle 26"/>
            <p:cNvSpPr/>
            <p:nvPr/>
          </p:nvSpPr>
          <p:spPr>
            <a:xfrm>
              <a:off x="1417550" y="0"/>
              <a:ext cx="625317" cy="39335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429071" y="11521"/>
              <a:ext cx="602275" cy="370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chemeClr val="tx1"/>
                  </a:solidFill>
                  <a:latin typeface="Agency FB" panose="020B0503020202020204" pitchFamily="34" charset="0"/>
                </a:rPr>
                <a:t>SQL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78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SEARCH ENGINE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186523" y="2914512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10945080"/>
              </p:ext>
            </p:extLst>
          </p:nvPr>
        </p:nvGraphicFramePr>
        <p:xfrm>
          <a:off x="6474864" y="3131261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Text Placeholder 55"/>
          <p:cNvSpPr txBox="1">
            <a:spLocks/>
          </p:cNvSpPr>
          <p:nvPr/>
        </p:nvSpPr>
        <p:spPr>
          <a:xfrm>
            <a:off x="5892303" y="1510239"/>
            <a:ext cx="4024896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Rich Document Parsing or NLP</a:t>
            </a:r>
          </a:p>
          <a:p>
            <a:pPr algn="ctr"/>
            <a:endParaRPr lang="en-US" sz="2000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765" y="1532729"/>
            <a:ext cx="513079" cy="36648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3" name="Text Placeholder 55"/>
          <p:cNvSpPr txBox="1">
            <a:spLocks/>
          </p:cNvSpPr>
          <p:nvPr/>
        </p:nvSpPr>
        <p:spPr>
          <a:xfrm>
            <a:off x="6096000" y="1768484"/>
            <a:ext cx="3182830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Text Analysis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20" y="2002372"/>
            <a:ext cx="422681" cy="390979"/>
          </a:xfrm>
          <a:prstGeom prst="rect">
            <a:avLst/>
          </a:prstGeom>
        </p:spPr>
      </p:pic>
      <p:graphicFrame>
        <p:nvGraphicFramePr>
          <p:cNvPr id="41" name="Diagram 40"/>
          <p:cNvGraphicFramePr/>
          <p:nvPr>
            <p:extLst>
              <p:ext uri="{D42A27DB-BD31-4B8C-83A1-F6EECF244321}">
                <p14:modId xmlns:p14="http://schemas.microsoft.com/office/powerpoint/2010/main" val="3570106470"/>
              </p:ext>
            </p:extLst>
          </p:nvPr>
        </p:nvGraphicFramePr>
        <p:xfrm>
          <a:off x="6348523" y="4665104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2" name="Right Arrow 41"/>
          <p:cNvSpPr/>
          <p:nvPr/>
        </p:nvSpPr>
        <p:spPr>
          <a:xfrm>
            <a:off x="3984920" y="2519031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58030" y="2446715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96000" y="2667957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8">
            <a:extLst>
              <a:ext uri="{FF2B5EF4-FFF2-40B4-BE49-F238E27FC236}">
                <a16:creationId xmlns:a16="http://schemas.microsoft.com/office/drawing/2014/main" id="{D0D3CEB6-4BEA-439D-B42D-DE13797CEA60}"/>
              </a:ext>
            </a:extLst>
          </p:cNvPr>
          <p:cNvSpPr/>
          <p:nvPr/>
        </p:nvSpPr>
        <p:spPr>
          <a:xfrm flipH="1">
            <a:off x="3984920" y="4661935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116313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ADVANCED ANALYTICS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564316" y="251069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852657" y="2727440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graphicFrame>
        <p:nvGraphicFramePr>
          <p:cNvPr id="41" name="Diagram 40"/>
          <p:cNvGraphicFramePr/>
          <p:nvPr/>
        </p:nvGraphicFramePr>
        <p:xfrm>
          <a:off x="6726316" y="4261283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6" name="Rectangle 45"/>
          <p:cNvSpPr/>
          <p:nvPr/>
        </p:nvSpPr>
        <p:spPr>
          <a:xfrm>
            <a:off x="6473793" y="226413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Right Arrow 42">
            <a:extLst>
              <a:ext uri="{FF2B5EF4-FFF2-40B4-BE49-F238E27FC236}">
                <a16:creationId xmlns:a16="http://schemas.microsoft.com/office/drawing/2014/main" id="{6B34D5CD-2FEF-4481-B450-7ED9D7E449B7}"/>
              </a:ext>
            </a:extLst>
          </p:cNvPr>
          <p:cNvSpPr/>
          <p:nvPr/>
        </p:nvSpPr>
        <p:spPr>
          <a:xfrm flipH="1">
            <a:off x="5607656" y="2503037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A6EE2B9D-E2F0-4AD4-93EF-C3A649BD3692}"/>
              </a:ext>
            </a:extLst>
          </p:cNvPr>
          <p:cNvSpPr/>
          <p:nvPr/>
        </p:nvSpPr>
        <p:spPr>
          <a:xfrm>
            <a:off x="4207200" y="2297058"/>
            <a:ext cx="1226682" cy="1158792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NEO4J</a:t>
            </a:r>
            <a:endParaRPr lang="en-US" dirty="0"/>
          </a:p>
        </p:txBody>
      </p:sp>
      <p:sp>
        <p:nvSpPr>
          <p:cNvPr id="18" name="Right Arrow 42">
            <a:extLst>
              <a:ext uri="{FF2B5EF4-FFF2-40B4-BE49-F238E27FC236}">
                <a16:creationId xmlns:a16="http://schemas.microsoft.com/office/drawing/2014/main" id="{E138AD12-6AE5-4791-B05A-CAC2E96AE022}"/>
              </a:ext>
            </a:extLst>
          </p:cNvPr>
          <p:cNvSpPr/>
          <p:nvPr/>
        </p:nvSpPr>
        <p:spPr>
          <a:xfrm flipH="1">
            <a:off x="3347309" y="2468174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9" name="Picture 2" descr="https://media.licdn.com/mpr/mpr/AAIAAgDGAAAAAQAAAAAAAAvbAAAAJDI1ODNhZDAyLTQ0MzgtNDNmNy05ZTZhLTk0NTVlN2I3NzIyNA.png">
            <a:extLst>
              <a:ext uri="{FF2B5EF4-FFF2-40B4-BE49-F238E27FC236}">
                <a16:creationId xmlns:a16="http://schemas.microsoft.com/office/drawing/2014/main" id="{8C4009C2-A8B1-40D5-A4A2-B8D64410E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7"/>
          <a:stretch/>
        </p:blipFill>
        <p:spPr bwMode="auto">
          <a:xfrm>
            <a:off x="1682124" y="2036454"/>
            <a:ext cx="1569990" cy="154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42">
            <a:extLst>
              <a:ext uri="{FF2B5EF4-FFF2-40B4-BE49-F238E27FC236}">
                <a16:creationId xmlns:a16="http://schemas.microsoft.com/office/drawing/2014/main" id="{B58814D0-E3D6-4BAF-9085-5262FE0F013A}"/>
              </a:ext>
            </a:extLst>
          </p:cNvPr>
          <p:cNvSpPr/>
          <p:nvPr/>
        </p:nvSpPr>
        <p:spPr>
          <a:xfrm flipH="1">
            <a:off x="5602708" y="4375191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1" name="Picture 2" descr="Képtalálat a következőre: „h2o machine learning”">
            <a:extLst>
              <a:ext uri="{FF2B5EF4-FFF2-40B4-BE49-F238E27FC236}">
                <a16:creationId xmlns:a16="http://schemas.microsoft.com/office/drawing/2014/main" id="{64625CF9-AABE-420F-9D0B-099F5EFDA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09" y="4316605"/>
            <a:ext cx="996950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42">
            <a:extLst>
              <a:ext uri="{FF2B5EF4-FFF2-40B4-BE49-F238E27FC236}">
                <a16:creationId xmlns:a16="http://schemas.microsoft.com/office/drawing/2014/main" id="{381C651C-C576-4683-BFF9-D50AD946F013}"/>
              </a:ext>
            </a:extLst>
          </p:cNvPr>
          <p:cNvSpPr/>
          <p:nvPr/>
        </p:nvSpPr>
        <p:spPr>
          <a:xfrm rot="16200000" flipH="1">
            <a:off x="4531734" y="3484440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42">
            <a:extLst>
              <a:ext uri="{FF2B5EF4-FFF2-40B4-BE49-F238E27FC236}">
                <a16:creationId xmlns:a16="http://schemas.microsoft.com/office/drawing/2014/main" id="{1745E430-B932-4968-9487-58D1F4DA159D}"/>
              </a:ext>
            </a:extLst>
          </p:cNvPr>
          <p:cNvSpPr/>
          <p:nvPr/>
        </p:nvSpPr>
        <p:spPr>
          <a:xfrm flipH="1">
            <a:off x="3433920" y="4365628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2D8E9-EA1B-4419-815C-4A9E9605E6BA}"/>
              </a:ext>
            </a:extLst>
          </p:cNvPr>
          <p:cNvSpPr/>
          <p:nvPr/>
        </p:nvSpPr>
        <p:spPr>
          <a:xfrm>
            <a:off x="1919533" y="4233469"/>
            <a:ext cx="109517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ML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22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SCHEMA</a:t>
            </a:r>
          </a:p>
        </p:txBody>
      </p:sp>
      <p:pic>
        <p:nvPicPr>
          <p:cNvPr id="1026" name="Picture 2" descr="data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1" y="1107337"/>
            <a:ext cx="7838954" cy="49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8637667" y="1107337"/>
            <a:ext cx="30128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Entity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offshore legal entity. This could be a company, trust, foundation …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Officer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person or company who plays a role in an offshore entity, such as beneficiary, director, or shareholder. 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Intermediary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go-between for someone seeking an offshore corporation and an offshore service provider — usually a law-firm or a middleman that asks an offshore service provider to create an offshore firm.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Address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registered address</a:t>
            </a:r>
          </a:p>
        </p:txBody>
      </p:sp>
    </p:spTree>
    <p:extLst>
      <p:ext uri="{BB962C8B-B14F-4D97-AF65-F5344CB8AC3E}">
        <p14:creationId xmlns:p14="http://schemas.microsoft.com/office/powerpoint/2010/main" val="1595358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" b="-1054"/>
          <a:stretch/>
        </p:blipFill>
        <p:spPr>
          <a:xfrm>
            <a:off x="2353795" y="1305312"/>
            <a:ext cx="7229707" cy="5156305"/>
          </a:xfrm>
          <a:prstGeom prst="rect">
            <a:avLst/>
          </a:prstGeom>
        </p:spPr>
      </p:pic>
      <p:sp>
        <p:nvSpPr>
          <p:cNvPr id="2" name="Bent Arrow 1"/>
          <p:cNvSpPr/>
          <p:nvPr/>
        </p:nvSpPr>
        <p:spPr>
          <a:xfrm rot="16200000" flipH="1" flipV="1">
            <a:off x="8890116" y="686612"/>
            <a:ext cx="961101" cy="1598269"/>
          </a:xfrm>
          <a:prstGeom prst="bentArrow">
            <a:avLst/>
          </a:prstGeom>
          <a:solidFill>
            <a:srgbClr val="00B050"/>
          </a:solidFill>
          <a:ln cap="sq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A16A6-5F95-46D8-B560-0075B79F3F3F}"/>
              </a:ext>
            </a:extLst>
          </p:cNvPr>
          <p:cNvSpPr/>
          <p:nvPr/>
        </p:nvSpPr>
        <p:spPr>
          <a:xfrm>
            <a:off x="5912945" y="6165242"/>
            <a:ext cx="138224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COMPARE DISK ACCESS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AB7D7-BF1F-4C93-8CB1-F153F53C74D1}"/>
              </a:ext>
            </a:extLst>
          </p:cNvPr>
          <p:cNvGrpSpPr/>
          <p:nvPr/>
        </p:nvGrpSpPr>
        <p:grpSpPr>
          <a:xfrm>
            <a:off x="260624" y="1399954"/>
            <a:ext cx="8433787" cy="1407046"/>
            <a:chOff x="817618" y="3646500"/>
            <a:chExt cx="8433787" cy="1407046"/>
          </a:xfrm>
        </p:grpSpPr>
        <p:sp>
          <p:nvSpPr>
            <p:cNvPr id="8" name="Rectangle 7"/>
            <p:cNvSpPr/>
            <p:nvPr/>
          </p:nvSpPr>
          <p:spPr>
            <a:xfrm>
              <a:off x="817618" y="4499548"/>
              <a:ext cx="843378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it-IT" sz="1500">
                  <a:latin typeface="Agency FB" panose="020B0503020202020204" pitchFamily="34" charset="0"/>
                </a:rPr>
  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  </a:r>
              <a:endParaRPr lang="en-US" sz="1500" dirty="0">
                <a:latin typeface="Agency FB" panose="020B0503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73142" y="4793233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80259" y="4793233"/>
              <a:ext cx="40038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2311" y="4784355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04515" y="4776547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7618" y="3646500"/>
              <a:ext cx="650049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CLASSICAL TABULAR DATA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CDFD22-4EE4-4C4A-95A4-28533D8A840C}"/>
              </a:ext>
            </a:extLst>
          </p:cNvPr>
          <p:cNvGrpSpPr/>
          <p:nvPr/>
        </p:nvGrpSpPr>
        <p:grpSpPr>
          <a:xfrm>
            <a:off x="234554" y="3702776"/>
            <a:ext cx="8371642" cy="1437823"/>
            <a:chOff x="296468" y="1314326"/>
            <a:chExt cx="8371642" cy="1437823"/>
          </a:xfrm>
        </p:grpSpPr>
        <p:sp>
          <p:nvSpPr>
            <p:cNvPr id="4" name="Rectangle 3"/>
            <p:cNvSpPr/>
            <p:nvPr/>
          </p:nvSpPr>
          <p:spPr>
            <a:xfrm>
              <a:off x="296468" y="2198151"/>
              <a:ext cx="837164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Agency FB" panose="020B0503020202020204" pitchFamily="34" charset="0"/>
                </a:rPr>
                <a:t>140102 140102 140102 140102 140103 140103 140103 140103 69 69 69 74 31 31 31 31 4 5 5 3 2 3 3 8 NULL 19 NULL 23 NULL NULL 21 NULL NULL NULL 191 202 NULL NULL 123 233 1 3 1 5 1 3 1 1 13.99 14.99 14.99 0.99 2.49 14.99 49.99 0.99 13.99 9.99 14.99 0.89 2.49 9.99 39.99 0.99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17652" y="2475150"/>
              <a:ext cx="138224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6468" y="1314326"/>
              <a:ext cx="54707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WIDE COLUMN STORES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91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665" y="4679351"/>
            <a:ext cx="83716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gency FB" panose="020B0503020202020204" pitchFamily="34" charset="0"/>
              </a:rPr>
              <a:t>140102 140102 140102 140102 140103 140103 140103 140103 69 69 69 74 31 31 31 31 4 5 5 3 2 3 3 8 NULL 19 NULL 23 NULL NULL 21 NULL NULL NULL 191 202 NULL NULL 123 233 1 3 1 5 1 1 1 1 13.99 14.99 14.99 0.99 2.49 14.99 49.99 0.99 13.99 9.99 14.99 0.89 2.49 9.99 39.99 0.99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665" y="2292198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1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53429" y="2569198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36546" y="4956350"/>
            <a:ext cx="322304" cy="21054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47665" y="1439150"/>
            <a:ext cx="6500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CLASSICAL TABULAR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665" y="3795526"/>
            <a:ext cx="5470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WIDE COLUMN STORES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89541" y="2547946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57719" y="2560590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00210" y="2560591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2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FEAUTRES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7B9D12-5A31-4FAA-9553-E766FA055193}"/>
              </a:ext>
            </a:extLst>
          </p:cNvPr>
          <p:cNvSpPr/>
          <p:nvPr/>
        </p:nvSpPr>
        <p:spPr>
          <a:xfrm>
            <a:off x="321428" y="1401077"/>
            <a:ext cx="11516294" cy="4293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FASTER ACCESS TIME WHEN YOU QUERY A FEW NEED DIMENSIONS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 OPTIMIZED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HIGHLY SCALABLE BY DIMENSION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COMPRESSION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NEW GENERATION OF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6169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F9728-95D9-48D2-B79C-BECE34E5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63" y="1457310"/>
            <a:ext cx="8572563" cy="39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3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GOOGLE ANALYTICS</a:t>
            </a:r>
          </a:p>
        </p:txBody>
      </p:sp>
      <p:pic>
        <p:nvPicPr>
          <p:cNvPr id="1026" name="Picture 2" descr="Képtalálat a következőre: „google analytics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2359025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295209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28759</TotalTime>
  <Words>736</Words>
  <Application>Microsoft Office PowerPoint</Application>
  <PresentationFormat>Widescreen</PresentationFormat>
  <Paragraphs>163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Agency FB</vt:lpstr>
      <vt:lpstr>Aharoni</vt:lpstr>
      <vt:lpstr>Arial</vt:lpstr>
      <vt:lpstr>Arial Black</vt:lpstr>
      <vt:lpstr>Calibri</vt:lpstr>
      <vt:lpstr>Lucida Grande</vt:lpstr>
      <vt:lpstr>Segoe UI Light</vt:lpstr>
      <vt:lpstr>Trebuchet MS</vt:lpstr>
      <vt:lpstr>Wingdings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1802</cp:revision>
  <cp:lastPrinted>2014-07-09T13:30:36Z</cp:lastPrinted>
  <dcterms:created xsi:type="dcterms:W3CDTF">2014-07-08T13:27:24Z</dcterms:created>
  <dcterms:modified xsi:type="dcterms:W3CDTF">2020-10-03T16:06:19Z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